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74" r:id="rId4"/>
    <p:sldId id="473" r:id="rId5"/>
    <p:sldId id="475" r:id="rId6"/>
    <p:sldId id="470" r:id="rId7"/>
    <p:sldId id="489" r:id="rId8"/>
    <p:sldId id="484" r:id="rId9"/>
    <p:sldId id="488" r:id="rId10"/>
    <p:sldId id="490" r:id="rId11"/>
    <p:sldId id="479" r:id="rId12"/>
    <p:sldId id="434" r:id="rId13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5"/>
    </p:embeddedFon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1" d="100"/>
          <a:sy n="61" d="100"/>
        </p:scale>
        <p:origin x="-72" y="-46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4" y="2107832"/>
            <a:ext cx="2621343" cy="255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403182"/>
            <a:ext cx="5829300" cy="1471172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quickly add 10 or 100 to any number?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endParaRPr lang="en-US" sz="28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027299"/>
              </p:ext>
            </p:extLst>
          </p:nvPr>
        </p:nvGraphicFramePr>
        <p:xfrm>
          <a:off x="5486400" y="1478609"/>
          <a:ext cx="2971800" cy="314966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Plus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10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Plus 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72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137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5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315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450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534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Cloud Callout 6"/>
          <p:cNvSpPr/>
          <p:nvPr/>
        </p:nvSpPr>
        <p:spPr>
          <a:xfrm>
            <a:off x="2651688" y="1776756"/>
            <a:ext cx="2410690" cy="1618145"/>
          </a:xfrm>
          <a:prstGeom prst="cloudCallout">
            <a:avLst>
              <a:gd name="adj1" fmla="val -58624"/>
              <a:gd name="adj2" fmla="val -3877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3753993" y="2060692"/>
            <a:ext cx="699725" cy="684817"/>
            <a:chOff x="342900" y="1597188"/>
            <a:chExt cx="2287122" cy="2238398"/>
          </a:xfrm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0" name="Text Placeholder 1"/>
          <p:cNvSpPr txBox="1">
            <a:spLocks/>
          </p:cNvSpPr>
          <p:nvPr/>
        </p:nvSpPr>
        <p:spPr bwMode="auto">
          <a:xfrm>
            <a:off x="3520347" y="2802847"/>
            <a:ext cx="114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+100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21" name="Group 120"/>
          <p:cNvGrpSpPr>
            <a:grpSpLocks noChangeAspect="1"/>
          </p:cNvGrpSpPr>
          <p:nvPr/>
        </p:nvGrpSpPr>
        <p:grpSpPr>
          <a:xfrm>
            <a:off x="3417045" y="2077083"/>
            <a:ext cx="73196" cy="713221"/>
            <a:chOff x="3882188" y="2366825"/>
            <a:chExt cx="182880" cy="1781961"/>
          </a:xfrm>
        </p:grpSpPr>
        <p:sp>
          <p:nvSpPr>
            <p:cNvPr id="122" name="Rectangle 12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Rectangle 12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Text Placeholder 1"/>
          <p:cNvSpPr txBox="1">
            <a:spLocks/>
          </p:cNvSpPr>
          <p:nvPr/>
        </p:nvSpPr>
        <p:spPr bwMode="auto">
          <a:xfrm>
            <a:off x="2889049" y="2823783"/>
            <a:ext cx="9679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+10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  <p:bldP spid="120" grpId="0" build="p"/>
      <p:bldP spid="13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257300" y="3034047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375 = 3 hundreds + 7 tens + 5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375 + 100 = 4 hundreds + 7 tens + 5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356510" y="2509705"/>
            <a:ext cx="1599543" cy="195354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006247" y="18859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375 + 100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338838" y="2987117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8" name="Group 117"/>
          <p:cNvGrpSpPr>
            <a:grpSpLocks noChangeAspect="1"/>
          </p:cNvGrpSpPr>
          <p:nvPr/>
        </p:nvGrpSpPr>
        <p:grpSpPr>
          <a:xfrm>
            <a:off x="5378830" y="496172"/>
            <a:ext cx="1239608" cy="1213196"/>
            <a:chOff x="342900" y="1597188"/>
            <a:chExt cx="2287122" cy="2238398"/>
          </a:xfrm>
        </p:grpSpPr>
        <p:grpSp>
          <p:nvGrpSpPr>
            <p:cNvPr id="119" name="Group 118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Group 119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3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>
              <a:off x="1686527" y="1597188"/>
              <a:ext cx="257679" cy="2238398"/>
              <a:chOff x="3859931" y="2366825"/>
              <a:chExt cx="205137" cy="1781967"/>
            </a:xfrm>
          </p:grpSpPr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59931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27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29" name="Rectangle 1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9" name="Text Placeholder 2"/>
          <p:cNvSpPr txBox="1">
            <a:spLocks/>
          </p:cNvSpPr>
          <p:nvPr/>
        </p:nvSpPr>
        <p:spPr bwMode="auto">
          <a:xfrm>
            <a:off x="2936816" y="8572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42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0" build="p"/>
      <p:bldP spid="449" grpId="0" animBg="1"/>
      <p:bldP spid="116" grpId="0" build="p"/>
      <p:bldP spid="1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Cloud Callout 521"/>
          <p:cNvSpPr/>
          <p:nvPr/>
        </p:nvSpPr>
        <p:spPr>
          <a:xfrm>
            <a:off x="5083401" y="2343150"/>
            <a:ext cx="3374256" cy="1618145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25" name="Group 224"/>
          <p:cNvGrpSpPr>
            <a:grpSpLocks noChangeAspect="1"/>
          </p:cNvGrpSpPr>
          <p:nvPr/>
        </p:nvGrpSpPr>
        <p:grpSpPr>
          <a:xfrm>
            <a:off x="5277210" y="1467433"/>
            <a:ext cx="846668" cy="828629"/>
            <a:chOff x="342900" y="1597188"/>
            <a:chExt cx="2287122" cy="2238398"/>
          </a:xfrm>
        </p:grpSpPr>
        <p:grpSp>
          <p:nvGrpSpPr>
            <p:cNvPr id="226" name="Group 225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7" name="Group 226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227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228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229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230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231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232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233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234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6" name="Text Placeholder 1"/>
          <p:cNvSpPr txBox="1">
            <a:spLocks/>
          </p:cNvSpPr>
          <p:nvPr/>
        </p:nvSpPr>
        <p:spPr bwMode="auto">
          <a:xfrm>
            <a:off x="5274387" y="2532825"/>
            <a:ext cx="29276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Only the hundreds place changes.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521" name="Table 5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213365"/>
              </p:ext>
            </p:extLst>
          </p:nvPr>
        </p:nvGraphicFramePr>
        <p:xfrm>
          <a:off x="914400" y="1532912"/>
          <a:ext cx="2286000" cy="2753339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Plus 100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79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86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06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60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2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5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81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523555" y="2597057"/>
            <a:ext cx="1383044" cy="180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Text Placeholder 2"/>
          <p:cNvSpPr txBox="1">
            <a:spLocks/>
          </p:cNvSpPr>
          <p:nvPr/>
        </p:nvSpPr>
        <p:spPr bwMode="auto">
          <a:xfrm>
            <a:off x="2400300" y="79123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What’s my number?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1" name="Text Placeholder 2"/>
          <p:cNvSpPr txBox="1">
            <a:spLocks/>
          </p:cNvSpPr>
          <p:nvPr/>
        </p:nvSpPr>
        <p:spPr bwMode="auto">
          <a:xfrm>
            <a:off x="3247398" y="1691219"/>
            <a:ext cx="22602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Add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2057400" y="2076972"/>
            <a:ext cx="1130111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latin typeface="Orly's Font 2" pitchFamily="66" charset="0"/>
              </a:rPr>
              <a:t>2</a:t>
            </a:r>
            <a:r>
              <a:rPr lang="en-US" dirty="0" smtClean="0">
                <a:latin typeface="Orly's Font 2" pitchFamily="66" charset="0"/>
              </a:rPr>
              <a:t>79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latin typeface="Orly's Font 2" pitchFamily="66" charset="0"/>
              </a:rPr>
              <a:t>3</a:t>
            </a:r>
            <a:r>
              <a:rPr lang="en-US" dirty="0" smtClean="0">
                <a:latin typeface="Orly's Font 2" pitchFamily="66" charset="0"/>
              </a:rPr>
              <a:t>86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latin typeface="Orly's Font 2" pitchFamily="66" charset="0"/>
              </a:rPr>
              <a:t>4</a:t>
            </a:r>
            <a:r>
              <a:rPr lang="en-US" dirty="0" smtClean="0">
                <a:latin typeface="Orly's Font 2" pitchFamily="66" charset="0"/>
              </a:rPr>
              <a:t>06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460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681</a:t>
            </a:r>
            <a:endParaRPr lang="en-US" dirty="0"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" grpId="0" animBg="1"/>
      <p:bldP spid="516" grpId="0" build="p"/>
      <p:bldP spid="120" grpId="0" build="p"/>
      <p:bldP spid="121" grpId="0" build="p"/>
      <p:bldP spid="1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5800" y="1314450"/>
            <a:ext cx="7658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add 10 or 100 to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expanded notation.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71421"/>
            <a:ext cx="7658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10 or 100 to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expanded notation.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05530"/>
            <a:ext cx="83003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787082" y="4029416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785343" y="3786646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042634" y="3590497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769528" y="4486616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361261" y="3503514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156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432146" y="3775361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712878" y="3559842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2009054" y="1543050"/>
            <a:ext cx="4044858" cy="1800566"/>
            <a:chOff x="5614341" y="1463114"/>
            <a:chExt cx="3148985" cy="1408064"/>
          </a:xfrm>
        </p:grpSpPr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5" name="Group 184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192" name="Group 191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702262"/>
              </p:ext>
            </p:extLst>
          </p:nvPr>
        </p:nvGraphicFramePr>
        <p:xfrm>
          <a:off x="6690945" y="1684077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50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46906" y="2117827"/>
            <a:ext cx="5456537" cy="1791736"/>
            <a:chOff x="846906" y="1089127"/>
            <a:chExt cx="5456537" cy="1791736"/>
          </a:xfrm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6113590" y="2232703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6097085" y="1670277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5184342" y="1171103"/>
              <a:ext cx="172594" cy="1681739"/>
              <a:chOff x="3882188" y="2366825"/>
              <a:chExt cx="182880" cy="1781961"/>
            </a:xfrm>
          </p:grpSpPr>
          <p:sp>
            <p:nvSpPr>
              <p:cNvPr id="10" name="Rectangle 9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5491097" y="1178150"/>
              <a:ext cx="172594" cy="1681739"/>
              <a:chOff x="3882188" y="2366825"/>
              <a:chExt cx="182880" cy="1781961"/>
            </a:xfrm>
          </p:grpSpPr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>
              <a:grpSpLocks noChangeAspect="1"/>
            </p:cNvGrpSpPr>
            <p:nvPr/>
          </p:nvGrpSpPr>
          <p:grpSpPr>
            <a:xfrm>
              <a:off x="846906" y="1089127"/>
              <a:ext cx="1814905" cy="1776241"/>
              <a:chOff x="342900" y="1597188"/>
              <a:chExt cx="2287122" cy="2238398"/>
            </a:xfrm>
          </p:grpSpPr>
          <p:grpSp>
            <p:nvGrpSpPr>
              <p:cNvPr id="32" name="Group 3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32" name="Rectangle 1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Rectangle 1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Rectangle 1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Rectangle 1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Rectangle 1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Rectangle 1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Rectangle 1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Rectangle 1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Rectangle 1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Rectangle 1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" name="Group 3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22" name="Rectangle 1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Rectangle 1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Rectangle 1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tangle 1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tangle 1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tangle 1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tangle 1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Rectangle 1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Rectangle 1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2" name="Rectangle 1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Rectangle 1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Rectangle 1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Rectangle 1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Rectangle 1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Rectangle 1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Rectangle 1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Rectangle 1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Rectangle 1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Rectangle 1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Group 3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" name="Group 3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" name="Group 3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" name="Group 3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Rectangle 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Rectangle 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" name="Group 3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" name="Rectangle 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2" name="Group 141"/>
            <p:cNvGrpSpPr>
              <a:grpSpLocks noChangeAspect="1"/>
            </p:cNvGrpSpPr>
            <p:nvPr/>
          </p:nvGrpSpPr>
          <p:grpSpPr>
            <a:xfrm>
              <a:off x="2814061" y="1104622"/>
              <a:ext cx="1814905" cy="1776241"/>
              <a:chOff x="342900" y="1597188"/>
              <a:chExt cx="2287122" cy="2238398"/>
            </a:xfrm>
          </p:grpSpPr>
          <p:grpSp>
            <p:nvGrpSpPr>
              <p:cNvPr id="143" name="Group 14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up 14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5" name="Group 14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6" name="Group 14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" name="Group 14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" name="Group 14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" name="Group 14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" name="Group 15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2" name="Group 15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53" name="Text Placeholder 1"/>
          <p:cNvSpPr txBox="1">
            <a:spLocks/>
          </p:cNvSpPr>
          <p:nvPr/>
        </p:nvSpPr>
        <p:spPr bwMode="auto">
          <a:xfrm>
            <a:off x="749025" y="4008857"/>
            <a:ext cx="3327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200</a:t>
            </a:r>
            <a:r>
              <a:rPr lang="en-US" dirty="0" smtClean="0">
                <a:solidFill>
                  <a:srgbClr val="0070C0"/>
                </a:solidFill>
              </a:rPr>
              <a:t>  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54" name="Text Placeholder 1"/>
          <p:cNvSpPr txBox="1">
            <a:spLocks/>
          </p:cNvSpPr>
          <p:nvPr/>
        </p:nvSpPr>
        <p:spPr bwMode="auto">
          <a:xfrm>
            <a:off x="5543550" y="3980748"/>
            <a:ext cx="1290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55" name="Text Placeholder 1"/>
          <p:cNvSpPr txBox="1">
            <a:spLocks/>
          </p:cNvSpPr>
          <p:nvPr/>
        </p:nvSpPr>
        <p:spPr bwMode="auto">
          <a:xfrm>
            <a:off x="4477272" y="4020287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</a:t>
            </a:r>
            <a:endParaRPr lang="en-US" sz="2800" dirty="0">
              <a:solidFill>
                <a:srgbClr val="0070C0"/>
              </a:solidFill>
            </a:endParaRPr>
          </a:p>
        </p:txBody>
      </p:sp>
      <p:graphicFrame>
        <p:nvGraphicFramePr>
          <p:cNvPr id="260" name="Table 2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82459"/>
              </p:ext>
            </p:extLst>
          </p:nvPr>
        </p:nvGraphicFramePr>
        <p:xfrm>
          <a:off x="6834232" y="1885950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7" name="Text Placeholder 2"/>
          <p:cNvSpPr txBox="1">
            <a:spLocks/>
          </p:cNvSpPr>
          <p:nvPr/>
        </p:nvSpPr>
        <p:spPr bwMode="auto">
          <a:xfrm>
            <a:off x="876610" y="901800"/>
            <a:ext cx="75815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value of each digit depends on its place in 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20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build="p"/>
      <p:bldP spid="254" grpId="0" build="p"/>
      <p:bldP spid="255" grpId="0" build="p"/>
      <p:bldP spid="2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Picture 663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723401" y="2951881"/>
            <a:ext cx="1547474" cy="1791569"/>
          </a:xfrm>
          <a:prstGeom prst="rect">
            <a:avLst/>
          </a:prstGeom>
        </p:spPr>
      </p:pic>
      <p:sp>
        <p:nvSpPr>
          <p:cNvPr id="11" name="Cloud Callout 10"/>
          <p:cNvSpPr/>
          <p:nvPr/>
        </p:nvSpPr>
        <p:spPr>
          <a:xfrm>
            <a:off x="3346470" y="2979545"/>
            <a:ext cx="1874495" cy="1320277"/>
          </a:xfrm>
          <a:prstGeom prst="cloudCallout">
            <a:avLst>
              <a:gd name="adj1" fmla="val -76630"/>
              <a:gd name="adj2" fmla="val -161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925742" y="3244350"/>
            <a:ext cx="278892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 Expanded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notation</a:t>
            </a:r>
          </a:p>
        </p:txBody>
      </p:sp>
      <p:sp>
        <p:nvSpPr>
          <p:cNvPr id="876" name="Text Placeholder 3"/>
          <p:cNvSpPr txBox="1">
            <a:spLocks/>
          </p:cNvSpPr>
          <p:nvPr/>
        </p:nvSpPr>
        <p:spPr bwMode="auto">
          <a:xfrm>
            <a:off x="5349036" y="3932132"/>
            <a:ext cx="3337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+ 50 + 8 = 358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1154" y="1188301"/>
            <a:ext cx="3526624" cy="1146358"/>
            <a:chOff x="921154" y="1021249"/>
            <a:chExt cx="3526624" cy="1146358"/>
          </a:xfrm>
        </p:grpSpPr>
        <p:grpSp>
          <p:nvGrpSpPr>
            <p:cNvPr id="207" name="Group 206"/>
            <p:cNvGrpSpPr>
              <a:grpSpLocks noChangeAspect="1"/>
            </p:cNvGrpSpPr>
            <p:nvPr/>
          </p:nvGrpSpPr>
          <p:grpSpPr>
            <a:xfrm>
              <a:off x="2153807" y="1034586"/>
              <a:ext cx="1045498" cy="1125546"/>
              <a:chOff x="342900" y="1597188"/>
              <a:chExt cx="2287122" cy="2238398"/>
            </a:xfrm>
          </p:grpSpPr>
          <p:grpSp>
            <p:nvGrpSpPr>
              <p:cNvPr id="430" name="Group 42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1" name="Group 43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2" name="Group 43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3" name="Group 43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4" name="Group 43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5" name="Group 43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6" name="Group 43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7" name="Group 43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8" name="Group 43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9" name="Group 43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8" name="Group 207"/>
            <p:cNvGrpSpPr>
              <a:grpSpLocks noChangeAspect="1"/>
            </p:cNvGrpSpPr>
            <p:nvPr/>
          </p:nvGrpSpPr>
          <p:grpSpPr>
            <a:xfrm>
              <a:off x="921154" y="1042061"/>
              <a:ext cx="1045498" cy="1125546"/>
              <a:chOff x="342900" y="1597188"/>
              <a:chExt cx="2287122" cy="2238398"/>
            </a:xfrm>
          </p:grpSpPr>
          <p:grpSp>
            <p:nvGrpSpPr>
              <p:cNvPr id="320" name="Group 31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" name="Group 32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2" name="Group 32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3" name="Group 32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4" name="Group 32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5" name="Group 32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6" name="Group 32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7" name="Group 32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8" name="Group 32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9" name="Group 32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9" name="Group 208"/>
            <p:cNvGrpSpPr>
              <a:grpSpLocks noChangeAspect="1"/>
            </p:cNvGrpSpPr>
            <p:nvPr/>
          </p:nvGrpSpPr>
          <p:grpSpPr>
            <a:xfrm>
              <a:off x="3402280" y="1021249"/>
              <a:ext cx="1045498" cy="1125546"/>
              <a:chOff x="342900" y="1597188"/>
              <a:chExt cx="2287122" cy="2238398"/>
            </a:xfrm>
          </p:grpSpPr>
          <p:grpSp>
            <p:nvGrpSpPr>
              <p:cNvPr id="210" name="Group 20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" name="Group 21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" name="Group 21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3" name="Group 21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4" name="Group 21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" name="Group 21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" name="Group 21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Rectangle 2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Rectangle 2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Rectangle 2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" name="Group 21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8" name="Group 21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9" name="Group 21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" name="Group 1"/>
          <p:cNvGrpSpPr/>
          <p:nvPr/>
        </p:nvGrpSpPr>
        <p:grpSpPr>
          <a:xfrm>
            <a:off x="5254571" y="1214174"/>
            <a:ext cx="1095549" cy="1148651"/>
            <a:chOff x="4098070" y="1589380"/>
            <a:chExt cx="905415" cy="862998"/>
          </a:xfrm>
        </p:grpSpPr>
        <p:grpSp>
          <p:nvGrpSpPr>
            <p:cNvPr id="543" name="Group 542"/>
            <p:cNvGrpSpPr>
              <a:grpSpLocks noChangeAspect="1"/>
            </p:cNvGrpSpPr>
            <p:nvPr/>
          </p:nvGrpSpPr>
          <p:grpSpPr>
            <a:xfrm>
              <a:off x="4506493" y="1589381"/>
              <a:ext cx="88568" cy="862997"/>
              <a:chOff x="3882188" y="2366825"/>
              <a:chExt cx="182880" cy="1781963"/>
            </a:xfrm>
          </p:grpSpPr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4" name="Group 543"/>
            <p:cNvGrpSpPr>
              <a:grpSpLocks noChangeAspect="1"/>
            </p:cNvGrpSpPr>
            <p:nvPr/>
          </p:nvGrpSpPr>
          <p:grpSpPr>
            <a:xfrm>
              <a:off x="4302281" y="1589381"/>
              <a:ext cx="88568" cy="862997"/>
              <a:chOff x="3882188" y="2366825"/>
              <a:chExt cx="182880" cy="1781963"/>
            </a:xfrm>
          </p:grpSpPr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5" name="Group 544"/>
            <p:cNvGrpSpPr>
              <a:grpSpLocks noChangeAspect="1"/>
            </p:cNvGrpSpPr>
            <p:nvPr/>
          </p:nvGrpSpPr>
          <p:grpSpPr>
            <a:xfrm>
              <a:off x="4098070" y="1589381"/>
              <a:ext cx="88568" cy="862997"/>
              <a:chOff x="3882188" y="2366825"/>
              <a:chExt cx="182880" cy="1781963"/>
            </a:xfrm>
          </p:grpSpPr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3" name="Group 592"/>
            <p:cNvGrpSpPr>
              <a:grpSpLocks noChangeAspect="1"/>
            </p:cNvGrpSpPr>
            <p:nvPr/>
          </p:nvGrpSpPr>
          <p:grpSpPr>
            <a:xfrm>
              <a:off x="4914917" y="1589380"/>
              <a:ext cx="88568" cy="862998"/>
              <a:chOff x="3882188" y="2366825"/>
              <a:chExt cx="182880" cy="1781963"/>
            </a:xfrm>
          </p:grpSpPr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4" name="Group 593"/>
            <p:cNvGrpSpPr>
              <a:grpSpLocks noChangeAspect="1"/>
            </p:cNvGrpSpPr>
            <p:nvPr/>
          </p:nvGrpSpPr>
          <p:grpSpPr>
            <a:xfrm>
              <a:off x="4710689" y="1589380"/>
              <a:ext cx="88568" cy="862998"/>
              <a:chOff x="3882188" y="2366825"/>
              <a:chExt cx="182880" cy="1781963"/>
            </a:xfrm>
          </p:grpSpPr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7874490" y="1451400"/>
            <a:ext cx="321459" cy="839502"/>
            <a:chOff x="5171626" y="1739757"/>
            <a:chExt cx="265668" cy="693804"/>
          </a:xfrm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 rot="5400000">
              <a:off x="5171626" y="234499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 rot="5400000">
              <a:off x="5171626" y="1891065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 rot="5400000">
              <a:off x="5171626" y="219368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5" name="Rectangle 644"/>
            <p:cNvSpPr>
              <a:spLocks noChangeAspect="1"/>
            </p:cNvSpPr>
            <p:nvPr/>
          </p:nvSpPr>
          <p:spPr>
            <a:xfrm rot="5400000">
              <a:off x="5171627" y="1739758"/>
              <a:ext cx="88567" cy="885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8" name="Rectangle 647"/>
            <p:cNvSpPr>
              <a:spLocks noChangeAspect="1"/>
            </p:cNvSpPr>
            <p:nvPr/>
          </p:nvSpPr>
          <p:spPr>
            <a:xfrm>
              <a:off x="5171626" y="2042374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348726" y="2010025"/>
              <a:ext cx="88568" cy="409841"/>
              <a:chOff x="5348726" y="2079475"/>
              <a:chExt cx="88568" cy="409841"/>
            </a:xfrm>
          </p:grpSpPr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 rot="5400000">
                <a:off x="5348727" y="2234217"/>
                <a:ext cx="88567" cy="8856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5348726" y="2400748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5348726" y="2079475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5" name="Text Placeholder 3"/>
          <p:cNvSpPr txBox="1">
            <a:spLocks/>
          </p:cNvSpPr>
          <p:nvPr/>
        </p:nvSpPr>
        <p:spPr bwMode="auto">
          <a:xfrm>
            <a:off x="3277079" y="692846"/>
            <a:ext cx="5690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Hundreds, tens, and ones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42" name="Text Placeholder 3"/>
          <p:cNvSpPr txBox="1">
            <a:spLocks/>
          </p:cNvSpPr>
          <p:nvPr/>
        </p:nvSpPr>
        <p:spPr bwMode="auto">
          <a:xfrm>
            <a:off x="4581530" y="2363432"/>
            <a:ext cx="281989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 groups of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9" name="Text Placeholder 3"/>
          <p:cNvSpPr txBox="1">
            <a:spLocks/>
          </p:cNvSpPr>
          <p:nvPr/>
        </p:nvSpPr>
        <p:spPr bwMode="auto">
          <a:xfrm>
            <a:off x="1156034" y="2388485"/>
            <a:ext cx="307362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3 groups of 100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          300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80" name="Text Placeholder 3"/>
          <p:cNvSpPr txBox="1">
            <a:spLocks/>
          </p:cNvSpPr>
          <p:nvPr/>
        </p:nvSpPr>
        <p:spPr bwMode="auto">
          <a:xfrm>
            <a:off x="7513992" y="2363433"/>
            <a:ext cx="145339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8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6" name="Text Placeholder 3"/>
          <p:cNvSpPr txBox="1">
            <a:spLocks/>
          </p:cNvSpPr>
          <p:nvPr/>
        </p:nvSpPr>
        <p:spPr bwMode="auto">
          <a:xfrm>
            <a:off x="6734948" y="3288179"/>
            <a:ext cx="11048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358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8" name="Text Placeholder 3"/>
          <p:cNvSpPr txBox="1">
            <a:spLocks/>
          </p:cNvSpPr>
          <p:nvPr/>
        </p:nvSpPr>
        <p:spPr bwMode="auto">
          <a:xfrm>
            <a:off x="2855939" y="4263329"/>
            <a:ext cx="5992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 hundreds + 5 tens + 8 ones = 358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30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876" grpId="0"/>
      <p:bldP spid="505" grpId="0"/>
      <p:bldP spid="542" grpId="0"/>
      <p:bldP spid="579" grpId="0"/>
      <p:bldP spid="580" grpId="0"/>
      <p:bldP spid="576" grpId="0"/>
      <p:bldP spid="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4765289" y="3351981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874756" y="2918929"/>
            <a:ext cx="1002083" cy="188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828800" y="791230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0" name="Cloud Callout 559"/>
          <p:cNvSpPr/>
          <p:nvPr/>
        </p:nvSpPr>
        <p:spPr>
          <a:xfrm>
            <a:off x="5455206" y="1804671"/>
            <a:ext cx="3448355" cy="1477076"/>
          </a:xfrm>
          <a:prstGeom prst="cloudCallout">
            <a:avLst>
              <a:gd name="adj1" fmla="val -57777"/>
              <a:gd name="adj2" fmla="val 6939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6093532" y="1995599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increases by one. </a:t>
            </a:r>
          </a:p>
        </p:txBody>
      </p:sp>
      <p:sp>
        <p:nvSpPr>
          <p:cNvPr id="562" name="TextBox 561"/>
          <p:cNvSpPr txBox="1"/>
          <p:nvPr/>
        </p:nvSpPr>
        <p:spPr>
          <a:xfrm>
            <a:off x="5745298" y="2081544"/>
            <a:ext cx="3158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and ones digits are both zero. They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not change. </a:t>
            </a:r>
          </a:p>
        </p:txBody>
      </p:sp>
      <p:sp>
        <p:nvSpPr>
          <p:cNvPr id="563" name="Text Placeholder 2"/>
          <p:cNvSpPr txBox="1">
            <a:spLocks/>
          </p:cNvSpPr>
          <p:nvPr/>
        </p:nvSpPr>
        <p:spPr bwMode="auto">
          <a:xfrm>
            <a:off x="2348129" y="1314450"/>
            <a:ext cx="1766671" cy="40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1" name="Text Placeholder 2"/>
          <p:cNvSpPr txBox="1">
            <a:spLocks/>
          </p:cNvSpPr>
          <p:nvPr/>
        </p:nvSpPr>
        <p:spPr bwMode="auto">
          <a:xfrm>
            <a:off x="758233" y="1662382"/>
            <a:ext cx="1780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171700" y="1662382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/>
          <p:cNvCxnSpPr/>
          <p:nvPr/>
        </p:nvCxnSpPr>
        <p:spPr>
          <a:xfrm>
            <a:off x="2178508" y="1845528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9" name="TextBox 578"/>
          <p:cNvSpPr txBox="1"/>
          <p:nvPr/>
        </p:nvSpPr>
        <p:spPr>
          <a:xfrm>
            <a:off x="6093532" y="2003682"/>
            <a:ext cx="2364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It’s like we are adding 100 each time we count.</a:t>
            </a:r>
          </a:p>
        </p:txBody>
      </p:sp>
      <p:cxnSp>
        <p:nvCxnSpPr>
          <p:cNvPr id="580" name="Straight Connector 579"/>
          <p:cNvCxnSpPr/>
          <p:nvPr/>
        </p:nvCxnSpPr>
        <p:spPr>
          <a:xfrm>
            <a:off x="2857961" y="22288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Straight Connector 582"/>
          <p:cNvCxnSpPr/>
          <p:nvPr/>
        </p:nvCxnSpPr>
        <p:spPr>
          <a:xfrm>
            <a:off x="2796346" y="26860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Straight Connector 583"/>
          <p:cNvCxnSpPr/>
          <p:nvPr/>
        </p:nvCxnSpPr>
        <p:spPr>
          <a:xfrm>
            <a:off x="2771294" y="3257550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Rectangle 584"/>
          <p:cNvSpPr/>
          <p:nvPr/>
        </p:nvSpPr>
        <p:spPr>
          <a:xfrm rot="5400000">
            <a:off x="1597901" y="2821321"/>
            <a:ext cx="3489410" cy="4756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60" grpId="0" animBg="1"/>
      <p:bldP spid="561" grpId="0"/>
      <p:bldP spid="561" grpId="1"/>
      <p:bldP spid="562" grpId="0"/>
      <p:bldP spid="562" grpId="1"/>
      <p:bldP spid="563" grpId="0" uiExpand="1" build="p"/>
      <p:bldP spid="571" grpId="0" build="p"/>
      <p:bldP spid="579" grpId="0"/>
      <p:bldP spid="585" grpId="0" animBg="1"/>
      <p:bldP spid="58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456807" y="3470491"/>
            <a:ext cx="1766671" cy="148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`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2815097" y="2729799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1792787" y="2458875"/>
            <a:ext cx="1002083" cy="188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342900" y="1025481"/>
            <a:ext cx="3448355" cy="1477076"/>
          </a:xfrm>
          <a:prstGeom prst="cloudCallout">
            <a:avLst>
              <a:gd name="adj1" fmla="val 51560"/>
              <a:gd name="adj2" fmla="val 7956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920755" y="1302354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we add 10, the tens place increases by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 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123291" y="1813704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/>
          <p:cNvCxnSpPr/>
          <p:nvPr/>
        </p:nvCxnSpPr>
        <p:spPr>
          <a:xfrm>
            <a:off x="5103849" y="2006313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9" name="TextBox 578"/>
          <p:cNvSpPr txBox="1"/>
          <p:nvPr/>
        </p:nvSpPr>
        <p:spPr>
          <a:xfrm>
            <a:off x="922321" y="1163854"/>
            <a:ext cx="2364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we add 100, the hundreds place increases by 1.</a:t>
            </a:r>
          </a:p>
        </p:txBody>
      </p:sp>
      <p:cxnSp>
        <p:nvCxnSpPr>
          <p:cNvPr id="584" name="Straight Connector 583"/>
          <p:cNvCxnSpPr/>
          <p:nvPr/>
        </p:nvCxnSpPr>
        <p:spPr>
          <a:xfrm>
            <a:off x="6171961" y="3857564"/>
            <a:ext cx="3113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4270086" y="2877639"/>
            <a:ext cx="3637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 + 10 = 710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386346" y="3643182"/>
            <a:ext cx="1195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6188687" y="4380420"/>
            <a:ext cx="3113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498358" y="3681716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498358" y="3852178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819794" y="678494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 + 100 = 700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5516876" y="1442402"/>
            <a:ext cx="114932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065481" y="1871055"/>
            <a:ext cx="1195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583" name="Straight Connector 582"/>
          <p:cNvCxnSpPr/>
          <p:nvPr/>
        </p:nvCxnSpPr>
        <p:spPr>
          <a:xfrm>
            <a:off x="5693045" y="1870384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0" name="Straight Connector 579"/>
          <p:cNvCxnSpPr/>
          <p:nvPr/>
        </p:nvCxnSpPr>
        <p:spPr>
          <a:xfrm>
            <a:off x="5701798" y="2370247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9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560" grpId="0" animBg="1"/>
      <p:bldP spid="561" grpId="0"/>
      <p:bldP spid="579" grpId="0"/>
      <p:bldP spid="579" grpId="1"/>
      <p:bldP spid="17" grpId="0" build="p"/>
      <p:bldP spid="19" grpId="0" build="p"/>
      <p:bldP spid="23" grpId="0" build="p"/>
      <p:bldP spid="24" grpId="0" uiExpand="1" build="p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Text Placeholder 2"/>
          <p:cNvSpPr txBox="1">
            <a:spLocks/>
          </p:cNvSpPr>
          <p:nvPr/>
        </p:nvSpPr>
        <p:spPr bwMode="auto">
          <a:xfrm>
            <a:off x="3139537" y="730714"/>
            <a:ext cx="2575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371600" y="2173957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128 =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 + 2 tens + 8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128 + 10 = 1 hundred + 3 tens + 8 ones 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Text Placeholder 2"/>
          <p:cNvSpPr txBox="1">
            <a:spLocks/>
          </p:cNvSpPr>
          <p:nvPr/>
        </p:nvSpPr>
        <p:spPr bwMode="auto">
          <a:xfrm>
            <a:off x="1525446" y="3736900"/>
            <a:ext cx="48753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138 = 100 + 30 + 8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0" name="Cloud Callout 449"/>
          <p:cNvSpPr/>
          <p:nvPr/>
        </p:nvSpPr>
        <p:spPr>
          <a:xfrm>
            <a:off x="6286500" y="3062636"/>
            <a:ext cx="2410690" cy="1471041"/>
          </a:xfrm>
          <a:prstGeom prst="cloudCallout">
            <a:avLst>
              <a:gd name="adj1" fmla="val -58624"/>
              <a:gd name="adj2" fmla="val -3877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6400800" y="3433606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2 tens plus 1 ten is 3 tens. </a:t>
            </a:r>
          </a:p>
        </p:txBody>
      </p:sp>
      <p:sp>
        <p:nvSpPr>
          <p:cNvPr id="7" name="Rectangle 6"/>
          <p:cNvSpPr/>
          <p:nvPr/>
        </p:nvSpPr>
        <p:spPr>
          <a:xfrm rot="5400000">
            <a:off x="4718937" y="2104159"/>
            <a:ext cx="1465118" cy="10287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5650163" y="284947"/>
            <a:ext cx="129674" cy="1263515"/>
            <a:chOff x="3882188" y="2366825"/>
            <a:chExt cx="182880" cy="1781961"/>
          </a:xfrm>
        </p:grpSpPr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990200" y="1428750"/>
            <a:ext cx="29866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128 + 10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68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build="p"/>
      <p:bldP spid="447" grpId="0" build="p"/>
      <p:bldP spid="449" grpId="0" build="p"/>
      <p:bldP spid="450" grpId="0" animBg="1"/>
      <p:bldP spid="6" grpId="0"/>
      <p:bldP spid="7" grpId="0" animBg="1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roup 334"/>
          <p:cNvGrpSpPr>
            <a:grpSpLocks noChangeAspect="1"/>
          </p:cNvGrpSpPr>
          <p:nvPr/>
        </p:nvGrpSpPr>
        <p:grpSpPr>
          <a:xfrm>
            <a:off x="5378830" y="496172"/>
            <a:ext cx="1239608" cy="1213196"/>
            <a:chOff x="342900" y="1597188"/>
            <a:chExt cx="2287122" cy="2238398"/>
          </a:xfrm>
        </p:grpSpPr>
        <p:grpSp>
          <p:nvGrpSpPr>
            <p:cNvPr id="336" name="Group 335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436" name="Rectangle 4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Rectangle 4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Rectangle 4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Rectangle 4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Rectangle 4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Rectangle 4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Rectangle 4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Rectangle 4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Rectangle 4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Rectangle 4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7" name="Group 336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Rectangle 4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Rectangle 4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Rectangle 4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Rectangle 4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8" name="Group 337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Rectangle 4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9" name="Group 338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0" name="Group 339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1" name="Group 340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2" name="Group 341"/>
            <p:cNvGrpSpPr>
              <a:grpSpLocks noChangeAspect="1"/>
            </p:cNvGrpSpPr>
            <p:nvPr/>
          </p:nvGrpSpPr>
          <p:grpSpPr>
            <a:xfrm>
              <a:off x="1686527" y="1597188"/>
              <a:ext cx="257679" cy="2238398"/>
              <a:chOff x="3859931" y="2366825"/>
              <a:chExt cx="205137" cy="1781967"/>
            </a:xfrm>
          </p:grpSpPr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59931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3" name="Group 342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4" name="Group 343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5" name="Group 344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346" name="Rectangle 3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Rectangle 3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Rectangle 3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Rectangle 3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Rectangle 3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Rectangle 3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6" name="Text Placeholder 2"/>
          <p:cNvSpPr txBox="1">
            <a:spLocks/>
          </p:cNvSpPr>
          <p:nvPr/>
        </p:nvSpPr>
        <p:spPr bwMode="auto">
          <a:xfrm>
            <a:off x="2936816" y="8572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257300" y="3033391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629 =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tens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629 + 100 =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tens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356510" y="2509049"/>
            <a:ext cx="1599543" cy="195354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086100" y="188595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629 + 100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325953" y="3033391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42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build="p"/>
      <p:bldP spid="447" grpId="0" build="p"/>
      <p:bldP spid="449" grpId="0" animBg="1"/>
      <p:bldP spid="116" grpId="0" build="p"/>
      <p:bldP spid="1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8705</TotalTime>
  <Words>418</Words>
  <Application>Microsoft Office PowerPoint</Application>
  <PresentationFormat>On-screen Show (16:9)</PresentationFormat>
  <Paragraphs>112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325</cp:revision>
  <dcterms:created xsi:type="dcterms:W3CDTF">2011-06-12T17:04:43Z</dcterms:created>
  <dcterms:modified xsi:type="dcterms:W3CDTF">2015-06-07T13:28:04Z</dcterms:modified>
</cp:coreProperties>
</file>